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0" r:id="rId1"/>
  </p:sldMasterIdLst>
  <p:notesMasterIdLst>
    <p:notesMasterId r:id="rId13"/>
  </p:notesMasterIdLst>
  <p:handoutMasterIdLst>
    <p:handoutMasterId r:id="rId14"/>
  </p:handoutMasterIdLst>
  <p:sldIdLst>
    <p:sldId id="277" r:id="rId2"/>
    <p:sldId id="306" r:id="rId3"/>
    <p:sldId id="310" r:id="rId4"/>
    <p:sldId id="309" r:id="rId5"/>
    <p:sldId id="307" r:id="rId6"/>
    <p:sldId id="315" r:id="rId7"/>
    <p:sldId id="314" r:id="rId8"/>
    <p:sldId id="311" r:id="rId9"/>
    <p:sldId id="316" r:id="rId10"/>
    <p:sldId id="313" r:id="rId11"/>
    <p:sldId id="305" r:id="rId12"/>
  </p:sldIdLst>
  <p:sldSz cx="9144000" cy="6858000" type="screen4x3"/>
  <p:notesSz cx="6799263" cy="99298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b="1" kern="1200">
        <a:solidFill>
          <a:srgbClr val="E52E8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rgbClr val="E52E8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rgbClr val="E52E8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rgbClr val="E52E8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rgbClr val="E52E8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rgbClr val="E52E8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rgbClr val="E52E8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rgbClr val="E52E8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rgbClr val="E52E8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Marteau" initials="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3831"/>
    <a:srgbClr val="37424A"/>
    <a:srgbClr val="163831"/>
    <a:srgbClr val="000000"/>
    <a:srgbClr val="CBC7B7"/>
    <a:srgbClr val="0098A1"/>
    <a:srgbClr val="AD007C"/>
    <a:srgbClr val="79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977" autoAdjust="0"/>
  </p:normalViewPr>
  <p:slideViewPr>
    <p:cSldViewPr>
      <p:cViewPr varScale="1">
        <p:scale>
          <a:sx n="64" d="100"/>
          <a:sy n="64" d="100"/>
        </p:scale>
        <p:origin x="-23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spcBef>
                <a:spcPct val="2000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3" y="0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spcBef>
                <a:spcPct val="20000"/>
              </a:spcBef>
              <a:defRPr sz="1200"/>
            </a:lvl1pPr>
          </a:lstStyle>
          <a:p>
            <a:pPr>
              <a:defRPr/>
            </a:pPr>
            <a:fld id="{E7C5E391-E4E9-45AE-B375-FE6095631141}" type="datetimeFigureOut">
              <a:rPr lang="fr-FR"/>
              <a:pPr>
                <a:defRPr/>
              </a:pPr>
              <a:t>04/10/2017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1599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spcBef>
                <a:spcPct val="20000"/>
              </a:spcBef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3" y="9431599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spcBef>
                <a:spcPct val="20000"/>
              </a:spcBef>
              <a:defRPr sz="1200"/>
            </a:lvl1pPr>
          </a:lstStyle>
          <a:p>
            <a:pPr>
              <a:defRPr/>
            </a:pPr>
            <a:fld id="{7252DDFB-A1EF-4DA8-B6E8-C563356FE1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085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3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16662"/>
            <a:ext cx="543941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3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B31479-17FC-4ECC-87D0-FA87885E45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65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242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474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85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853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853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674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469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B31479-17FC-4ECC-87D0-FA87885E455A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999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">
    <p:bg>
      <p:bgPr>
        <a:solidFill>
          <a:srgbClr val="DE38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 descr="fd_transparent_rouge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5"/>
          <p:cNvCxnSpPr/>
          <p:nvPr/>
        </p:nvCxnSpPr>
        <p:spPr bwMode="auto">
          <a:xfrm>
            <a:off x="1476375" y="2349500"/>
            <a:ext cx="503238" cy="0"/>
          </a:xfrm>
          <a:prstGeom prst="line">
            <a:avLst/>
          </a:prstGeom>
          <a:noFill/>
          <a:ln w="635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Connecteur droit 6"/>
          <p:cNvCxnSpPr/>
          <p:nvPr/>
        </p:nvCxnSpPr>
        <p:spPr bwMode="auto">
          <a:xfrm>
            <a:off x="1476375" y="3500438"/>
            <a:ext cx="503238" cy="0"/>
          </a:xfrm>
          <a:prstGeom prst="line">
            <a:avLst/>
          </a:prstGeom>
          <a:noFill/>
          <a:ln w="6350" cap="flat" cmpd="sng" algn="ctr">
            <a:solidFill>
              <a:schemeClr val="tx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chemeClr val="bg1"/>
                </a:solidFill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 smtClean="0"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6FBA4-DF70-42C8-A215-1CD6C06E8DF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3050"/>
            <a:ext cx="3024336" cy="995710"/>
          </a:xfrm>
        </p:spPr>
        <p:txBody>
          <a:bodyPr tIns="108000" anchor="t"/>
          <a:lstStyle>
            <a:lvl1pPr algn="l">
              <a:defRPr sz="2000" b="1">
                <a:solidFill>
                  <a:srgbClr val="DE383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35896" y="273050"/>
            <a:ext cx="504056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7544" y="1268760"/>
            <a:ext cx="3024336" cy="48574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5CEFC-C442-409E-8A06-696E317E5E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 descr="logo_petit-0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350" y="333375"/>
            <a:ext cx="32385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9672" y="4800600"/>
            <a:ext cx="58326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619672" y="332656"/>
            <a:ext cx="5832648" cy="4394919"/>
          </a:xfrm>
        </p:spPr>
        <p:txBody>
          <a:bodyPr lIns="0" tIns="0" rIns="0" bIns="468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19672" y="5367338"/>
            <a:ext cx="5832648" cy="804862"/>
          </a:xfrm>
        </p:spPr>
        <p:txBody>
          <a:bodyPr lIns="0" tIns="46800" bIns="4680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/>
          </a:p>
        </p:txBody>
      </p:sp>
      <p:sp>
        <p:nvSpPr>
          <p:cNvPr id="7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8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53114-75E3-4909-8439-BD1EB784C4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F25D6-260E-4A2C-B30E-B1FCBB1C79E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FFE06-C523-42AE-A434-D16BD4224A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Diapositive de titre">
    <p:bg>
      <p:bgPr>
        <a:solidFill>
          <a:srgbClr val="3742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 descr="fd_transparent_rouge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10"/>
          <p:cNvCxnSpPr>
            <a:cxnSpLocks noChangeShapeType="1"/>
          </p:cNvCxnSpPr>
          <p:nvPr/>
        </p:nvCxnSpPr>
        <p:spPr bwMode="auto">
          <a:xfrm>
            <a:off x="1476375" y="2349500"/>
            <a:ext cx="503238" cy="0"/>
          </a:xfrm>
          <a:prstGeom prst="line">
            <a:avLst/>
          </a:prstGeom>
          <a:noFill/>
          <a:ln w="635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7" name="Connecteur droit 11"/>
          <p:cNvCxnSpPr>
            <a:cxnSpLocks noChangeShapeType="1"/>
          </p:cNvCxnSpPr>
          <p:nvPr/>
        </p:nvCxnSpPr>
        <p:spPr bwMode="auto">
          <a:xfrm>
            <a:off x="1476375" y="3500438"/>
            <a:ext cx="503238" cy="0"/>
          </a:xfrm>
          <a:prstGeom prst="line">
            <a:avLst/>
          </a:prstGeom>
          <a:noFill/>
          <a:ln w="6350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rgbClr val="DE3831"/>
                </a:solidFill>
                <a:latin typeface="Calibri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chemeClr val="bg1"/>
                </a:solidFill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 smtClean="0"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Diapositive de titr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 descr="fd_transparent_rouge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10"/>
          <p:cNvCxnSpPr>
            <a:cxnSpLocks noChangeShapeType="1"/>
          </p:cNvCxnSpPr>
          <p:nvPr/>
        </p:nvCxnSpPr>
        <p:spPr bwMode="auto">
          <a:xfrm>
            <a:off x="1476375" y="2349500"/>
            <a:ext cx="503238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cxnSp>
        <p:nvCxnSpPr>
          <p:cNvPr id="7" name="Connecteur droit 11"/>
          <p:cNvCxnSpPr>
            <a:cxnSpLocks noChangeShapeType="1"/>
          </p:cNvCxnSpPr>
          <p:nvPr/>
        </p:nvCxnSpPr>
        <p:spPr bwMode="auto">
          <a:xfrm>
            <a:off x="1476375" y="3500438"/>
            <a:ext cx="503238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rgbClr val="DE3831"/>
                </a:solidFill>
                <a:latin typeface="Calibri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rgbClr val="37424A"/>
                </a:solidFill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 smtClean="0"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 baseline="0">
                <a:solidFill>
                  <a:srgbClr val="37424A"/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 descr="fd_transparent_rouge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10"/>
          <p:cNvCxnSpPr>
            <a:cxnSpLocks noChangeShapeType="1"/>
          </p:cNvCxnSpPr>
          <p:nvPr/>
        </p:nvCxnSpPr>
        <p:spPr bwMode="auto">
          <a:xfrm>
            <a:off x="1476375" y="2349500"/>
            <a:ext cx="503238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cxnSp>
        <p:nvCxnSpPr>
          <p:cNvPr id="7" name="Connecteur droit 11"/>
          <p:cNvCxnSpPr>
            <a:cxnSpLocks noChangeShapeType="1"/>
          </p:cNvCxnSpPr>
          <p:nvPr/>
        </p:nvCxnSpPr>
        <p:spPr bwMode="auto">
          <a:xfrm>
            <a:off x="1476375" y="3500438"/>
            <a:ext cx="503238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475656" y="2492896"/>
            <a:ext cx="7200800" cy="432048"/>
          </a:xfrm>
          <a:prstGeom prst="rect">
            <a:avLst/>
          </a:prstGeom>
        </p:spPr>
        <p:txBody>
          <a:bodyPr tIns="0" rIns="0" bIns="0"/>
          <a:lstStyle>
            <a:lvl1pPr algn="l">
              <a:defRPr sz="2800" b="1">
                <a:solidFill>
                  <a:srgbClr val="DE3831"/>
                </a:solidFill>
                <a:latin typeface="Calibri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7200800" cy="288032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marL="0" indent="0" algn="l">
              <a:buNone/>
              <a:defRPr sz="2000">
                <a:solidFill>
                  <a:srgbClr val="37424A"/>
                </a:solidFill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 smtClean="0"/>
          </a:p>
        </p:txBody>
      </p:sp>
      <p:sp>
        <p:nvSpPr>
          <p:cNvPr id="14" name="Espace réservé du texte 22"/>
          <p:cNvSpPr>
            <a:spLocks noGrp="1"/>
          </p:cNvSpPr>
          <p:nvPr>
            <p:ph type="body" sz="quarter" idx="10"/>
          </p:nvPr>
        </p:nvSpPr>
        <p:spPr>
          <a:xfrm>
            <a:off x="1475656" y="3645024"/>
            <a:ext cx="7200800" cy="1152128"/>
          </a:xfrm>
          <a:prstGeom prst="rect">
            <a:avLst/>
          </a:prstGeom>
        </p:spPr>
        <p:txBody>
          <a:bodyPr lIns="0" tIns="0" rIns="0" bIns="0"/>
          <a:lstStyle>
            <a:lvl1pPr algn="l">
              <a:buFontTx/>
              <a:buNone/>
              <a:defRPr sz="1600" baseline="0">
                <a:solidFill>
                  <a:srgbClr val="37424A"/>
                </a:solidFill>
              </a:defRPr>
            </a:lvl1pPr>
            <a:lvl2pPr algn="l">
              <a:buFontTx/>
              <a:buNone/>
              <a:defRPr sz="1600"/>
            </a:lvl2pPr>
            <a:lvl3pPr algn="l">
              <a:buFontTx/>
              <a:buNone/>
              <a:defRPr sz="1600"/>
            </a:lvl3pPr>
            <a:lvl4pPr algn="l">
              <a:buFontTx/>
              <a:buNone/>
              <a:defRPr sz="1600"/>
            </a:lvl4pPr>
            <a:lvl5pPr algn="l">
              <a:buFontTx/>
              <a:buNone/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644900"/>
            <a:ext cx="9144000" cy="32131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endParaRPr lang="fr-FR"/>
          </a:p>
        </p:txBody>
      </p:sp>
      <p:pic>
        <p:nvPicPr>
          <p:cNvPr id="5" name="Image 10" descr="section_gri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79850" y="3625850"/>
            <a:ext cx="526415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11"/>
          <p:cNvCxnSpPr>
            <a:cxnSpLocks noChangeShapeType="1"/>
          </p:cNvCxnSpPr>
          <p:nvPr/>
        </p:nvCxnSpPr>
        <p:spPr bwMode="auto">
          <a:xfrm>
            <a:off x="468313" y="2492375"/>
            <a:ext cx="503237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cxnSp>
        <p:nvCxnSpPr>
          <p:cNvPr id="7" name="Connecteur droit 12"/>
          <p:cNvCxnSpPr>
            <a:cxnSpLocks noChangeShapeType="1"/>
          </p:cNvCxnSpPr>
          <p:nvPr/>
        </p:nvCxnSpPr>
        <p:spPr bwMode="auto">
          <a:xfrm>
            <a:off x="468313" y="3644900"/>
            <a:ext cx="503237" cy="0"/>
          </a:xfrm>
          <a:prstGeom prst="line">
            <a:avLst/>
          </a:prstGeom>
          <a:noFill/>
          <a:ln w="6350" algn="ctr">
            <a:solidFill>
              <a:srgbClr val="37424A"/>
            </a:solidFill>
            <a:round/>
            <a:headEnd/>
            <a:tailEnd/>
          </a:ln>
        </p:spPr>
      </p:cxnSp>
      <p:pic>
        <p:nvPicPr>
          <p:cNvPr id="8" name="Image 13" descr="logo_petit-0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350" y="333375"/>
            <a:ext cx="32385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2636912"/>
            <a:ext cx="8208912" cy="432048"/>
          </a:xfrm>
        </p:spPr>
        <p:txBody>
          <a:bodyPr tIns="0" rIns="0" bIns="0">
            <a:normAutofit/>
          </a:bodyPr>
          <a:lstStyle>
            <a:lvl1pPr>
              <a:defRPr sz="2800" b="1">
                <a:solidFill>
                  <a:srgbClr val="DE383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140968"/>
            <a:ext cx="8208912" cy="288032"/>
          </a:xfrm>
        </p:spPr>
        <p:txBody>
          <a:bodyPr lIns="0" anchor="ctr">
            <a:noAutofit/>
          </a:bodyPr>
          <a:lstStyle>
            <a:lvl1pPr marL="0" indent="0" algn="l">
              <a:buNone/>
              <a:defRPr sz="2000">
                <a:solidFill>
                  <a:srgbClr val="37424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2789B-C1C8-4F64-B9D0-688D514ACE9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2A4EC-F332-4294-A570-7AB3E2F2E16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E383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7544" y="220486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4008" y="155679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E383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4008" y="220486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C11ED-2E62-4EF9-9337-BC71E95331F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36A17-0009-40D4-A091-97B1A380EE3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274638"/>
            <a:ext cx="755967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68313" y="1557338"/>
            <a:ext cx="820737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68313" y="6381750"/>
            <a:ext cx="1727200" cy="360363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spcBef>
                <a:spcPct val="20000"/>
              </a:spcBef>
              <a:defRPr sz="1000" b="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fr-FR" smtClean="0"/>
              <a:t>Mardi 18 avril 2017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195513" y="6381750"/>
            <a:ext cx="5400675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spcBef>
                <a:spcPct val="20000"/>
              </a:spcBef>
              <a:defRPr sz="1000" b="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fr-FR" smtClean="0"/>
              <a:t>Groupe utilisateurs EDP : les doubles comptes au recensement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96188" y="6381750"/>
            <a:ext cx="1079500" cy="3603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ct val="20000"/>
              </a:spcBef>
              <a:defRPr sz="1000" b="0">
                <a:solidFill>
                  <a:schemeClr val="tx1">
                    <a:tint val="75000"/>
                  </a:schemeClr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1BA5153-65D8-4CAA-B833-D05A96343FA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031" name="Image 6" descr="logo_petit-02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388350" y="333375"/>
            <a:ext cx="32385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Connecteur droit 8"/>
          <p:cNvCxnSpPr/>
          <p:nvPr/>
        </p:nvCxnSpPr>
        <p:spPr>
          <a:xfrm>
            <a:off x="468313" y="1196975"/>
            <a:ext cx="8207375" cy="0"/>
          </a:xfrm>
          <a:prstGeom prst="line">
            <a:avLst/>
          </a:prstGeom>
          <a:ln w="6350">
            <a:solidFill>
              <a:srgbClr val="3742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8" r:id="rId11"/>
    <p:sldLayoutId id="2147483789" r:id="rId12"/>
    <p:sldLayoutId id="2147483782" r:id="rId13"/>
    <p:sldLayoutId id="2147483790" r:id="rId14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37424A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37424A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DE3831"/>
        </a:buClr>
        <a:buFont typeface="Arial" charset="0"/>
        <a:buChar char="•"/>
        <a:defRPr sz="3200" kern="1200">
          <a:solidFill>
            <a:srgbClr val="37424A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DE3831"/>
        </a:buClr>
        <a:buFont typeface="Calibri" pitchFamily="34" charset="0"/>
        <a:buChar char="→"/>
        <a:defRPr sz="2800" kern="1200">
          <a:solidFill>
            <a:srgbClr val="37424A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DE3831"/>
        </a:buClr>
        <a:buFont typeface="Calibri" pitchFamily="34" charset="0"/>
        <a:buChar char="–"/>
        <a:defRPr sz="2400" kern="1200">
          <a:solidFill>
            <a:srgbClr val="37424A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7424A"/>
        </a:buClr>
        <a:buFont typeface="Arial" charset="0"/>
        <a:buChar char="+"/>
        <a:defRPr sz="2000" kern="1200">
          <a:solidFill>
            <a:srgbClr val="37424A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7424A"/>
        </a:buClr>
        <a:buFont typeface="Arial" charset="0"/>
        <a:buChar char="›"/>
        <a:defRPr sz="2000" kern="1200">
          <a:solidFill>
            <a:srgbClr val="37424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enjamin.marteau@ined.fr" TargetMode="Externa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benjamin.marteau@ined.fr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1509720" y="3645024"/>
            <a:ext cx="7199313" cy="864096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800" dirty="0" smtClean="0"/>
              <a:t>Application à la population de jeunes adultes</a:t>
            </a:r>
            <a:endParaRPr lang="fr-FR" sz="2800" dirty="0"/>
          </a:p>
        </p:txBody>
      </p:sp>
      <p:sp>
        <p:nvSpPr>
          <p:cNvPr id="13316" name="Espace réservé du texte 6"/>
          <p:cNvSpPr>
            <a:spLocks noGrp="1"/>
          </p:cNvSpPr>
          <p:nvPr>
            <p:ph type="body" sz="quarter" idx="10"/>
          </p:nvPr>
        </p:nvSpPr>
        <p:spPr>
          <a:xfrm>
            <a:off x="1475975" y="5517232"/>
            <a:ext cx="7199313" cy="1224136"/>
          </a:xfrm>
        </p:spPr>
        <p:txBody>
          <a:bodyPr/>
          <a:lstStyle/>
          <a:p>
            <a:r>
              <a:rPr lang="fr-BE" sz="2000" dirty="0" smtClean="0"/>
              <a:t>Benjamin Marteau</a:t>
            </a:r>
          </a:p>
          <a:p>
            <a:r>
              <a:rPr lang="fr-BE" dirty="0" smtClean="0"/>
              <a:t>Institut </a:t>
            </a:r>
            <a:r>
              <a:rPr lang="fr-BE" dirty="0"/>
              <a:t>National </a:t>
            </a:r>
            <a:r>
              <a:rPr lang="fr-BE" dirty="0" smtClean="0"/>
              <a:t>d‘Etudes </a:t>
            </a:r>
            <a:r>
              <a:rPr lang="fr-BE" dirty="0"/>
              <a:t>Démographiques (INED)</a:t>
            </a:r>
            <a:endParaRPr lang="fr-FR" dirty="0" smtClean="0"/>
          </a:p>
          <a:p>
            <a:pPr eaLnBrk="1" hangingPunct="1"/>
            <a:r>
              <a:rPr lang="fr-FR" dirty="0">
                <a:hlinkClick r:id="rId2"/>
              </a:rPr>
              <a:t>b</a:t>
            </a:r>
            <a:r>
              <a:rPr lang="fr-FR" dirty="0" smtClean="0">
                <a:hlinkClick r:id="rId2"/>
              </a:rPr>
              <a:t>enjamin.marteau@ined.fr</a:t>
            </a:r>
            <a:r>
              <a:rPr lang="fr-FR" dirty="0" smtClean="0"/>
              <a:t> 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403648" y="2204864"/>
            <a:ext cx="648072" cy="14401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BE" dirty="0"/>
          </a:p>
        </p:txBody>
      </p:sp>
      <p:sp>
        <p:nvSpPr>
          <p:cNvPr id="13314" name="Titre 4"/>
          <p:cNvSpPr>
            <a:spLocks noGrp="1"/>
          </p:cNvSpPr>
          <p:nvPr>
            <p:ph type="ctrTitle"/>
          </p:nvPr>
        </p:nvSpPr>
        <p:spPr>
          <a:xfrm>
            <a:off x="1475975" y="1952836"/>
            <a:ext cx="7560121" cy="1872208"/>
          </a:xfrm>
        </p:spPr>
        <p:txBody>
          <a:bodyPr/>
          <a:lstStyle/>
          <a:p>
            <a:r>
              <a:rPr lang="fr-BE" sz="3600" dirty="0" smtClean="0"/>
              <a:t>Présentation de l’Echantillon Démographique Permanent</a:t>
            </a:r>
            <a:endParaRPr lang="fr-F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68313" y="1196975"/>
            <a:ext cx="8208912" cy="5472608"/>
          </a:xfrm>
        </p:spPr>
        <p:txBody>
          <a:bodyPr/>
          <a:lstStyle/>
          <a:p>
            <a:r>
              <a:rPr lang="fr-FR" sz="1800" u="sng" dirty="0" smtClean="0"/>
              <a:t>Description de l’EDP </a:t>
            </a:r>
          </a:p>
          <a:p>
            <a:pPr lvl="1"/>
            <a:r>
              <a:rPr lang="fr-FR" sz="1550" dirty="0" err="1" smtClean="0"/>
              <a:t>Durier</a:t>
            </a:r>
            <a:r>
              <a:rPr lang="fr-FR" sz="1550" dirty="0" smtClean="0"/>
              <a:t>, S., Touré, G. (2017). </a:t>
            </a:r>
            <a:r>
              <a:rPr lang="fr-FR" sz="1550" i="1" dirty="0" smtClean="0"/>
              <a:t>Présentation de la Base étude 2015 au groupe des utilisateurs de l’EDP</a:t>
            </a:r>
            <a:r>
              <a:rPr lang="fr-FR" sz="1550" dirty="0" smtClean="0"/>
              <a:t>, Insee, 18 avril 2017. </a:t>
            </a:r>
          </a:p>
          <a:p>
            <a:pPr lvl="1"/>
            <a:r>
              <a:rPr lang="fr-FR" sz="1550" dirty="0" smtClean="0"/>
              <a:t>Jugnot</a:t>
            </a:r>
            <a:r>
              <a:rPr lang="fr-FR" sz="1550" dirty="0"/>
              <a:t>, S. (2014).</a:t>
            </a:r>
            <a:r>
              <a:rPr lang="fr-FR" sz="1550" i="1" dirty="0"/>
              <a:t> La constitution de l’Échantillon Démographique Permanent de 1968 à 2012</a:t>
            </a:r>
            <a:r>
              <a:rPr lang="fr-FR" sz="1550" dirty="0"/>
              <a:t>. Série des documents de travail de l’Insee - Direction des statistiques démographiques et sociales</a:t>
            </a:r>
            <a:r>
              <a:rPr lang="fr-FR" sz="1550" dirty="0" smtClean="0"/>
              <a:t>.</a:t>
            </a:r>
          </a:p>
          <a:p>
            <a:pPr lvl="1"/>
            <a:r>
              <a:rPr lang="fr-FR" sz="1550" dirty="0" smtClean="0"/>
              <a:t>Minisite </a:t>
            </a:r>
            <a:r>
              <a:rPr lang="fr-FR" sz="1550" dirty="0"/>
              <a:t>de l’EDP: https://</a:t>
            </a:r>
            <a:r>
              <a:rPr lang="fr-FR" sz="1550" dirty="0" smtClean="0"/>
              <a:t>utiledp.site.ined.fr/</a:t>
            </a:r>
          </a:p>
          <a:p>
            <a:r>
              <a:rPr lang="fr-FR" sz="1800" u="sng" dirty="0" smtClean="0"/>
              <a:t>Jeunes adultes</a:t>
            </a:r>
          </a:p>
          <a:p>
            <a:pPr lvl="1"/>
            <a:r>
              <a:rPr lang="fr-FR" sz="1550" dirty="0" err="1" smtClean="0"/>
              <a:t>Costemalle</a:t>
            </a:r>
            <a:r>
              <a:rPr lang="fr-FR" sz="1550" dirty="0" smtClean="0"/>
              <a:t>, V. (2017</a:t>
            </a:r>
            <a:r>
              <a:rPr lang="fr-FR" sz="1550" i="1" dirty="0" smtClean="0"/>
              <a:t>). L’union libre vue à travers l’imposition, présentation au groupe de réunion des utilisateurs de l’EDP</a:t>
            </a:r>
            <a:r>
              <a:rPr lang="fr-FR" sz="1550" dirty="0" smtClean="0"/>
              <a:t>, Insee, 18 avril 2017.</a:t>
            </a:r>
          </a:p>
          <a:p>
            <a:pPr lvl="1"/>
            <a:r>
              <a:rPr lang="fr-FR" sz="1550" dirty="0" err="1" smtClean="0"/>
              <a:t>Costemalle</a:t>
            </a:r>
            <a:r>
              <a:rPr lang="fr-FR" sz="1550" dirty="0" smtClean="0"/>
              <a:t>, V., </a:t>
            </a:r>
            <a:r>
              <a:rPr lang="fr-FR" sz="1550" dirty="0" err="1" smtClean="0"/>
              <a:t>Durier</a:t>
            </a:r>
            <a:r>
              <a:rPr lang="fr-FR" sz="1550" dirty="0" smtClean="0"/>
              <a:t>, S. </a:t>
            </a:r>
            <a:r>
              <a:rPr lang="fr-FR" sz="1550" dirty="0"/>
              <a:t>(2017</a:t>
            </a:r>
            <a:r>
              <a:rPr lang="fr-FR" sz="1550" i="1" dirty="0"/>
              <a:t>). Étudier les couples et les </a:t>
            </a:r>
            <a:r>
              <a:rPr lang="fr-FR" sz="1550" i="1" dirty="0" smtClean="0"/>
              <a:t>familles avec </a:t>
            </a:r>
            <a:r>
              <a:rPr lang="fr-FR" sz="1550" i="1" dirty="0"/>
              <a:t>l’échantillon </a:t>
            </a:r>
            <a:r>
              <a:rPr lang="fr-FR" sz="1550" i="1" dirty="0" smtClean="0"/>
              <a:t>démographique permanent </a:t>
            </a:r>
            <a:r>
              <a:rPr lang="fr-FR" sz="1550" i="1" dirty="0"/>
              <a:t>enrichi de </a:t>
            </a:r>
            <a:r>
              <a:rPr lang="fr-FR" sz="1550" i="1" dirty="0" smtClean="0"/>
              <a:t>données socio-fiscales. </a:t>
            </a:r>
            <a:r>
              <a:rPr lang="fr-FR" sz="1550" dirty="0" smtClean="0"/>
              <a:t>Séminaire DSDS, 27 janvier 2017</a:t>
            </a:r>
            <a:r>
              <a:rPr lang="fr-FR" sz="1550" i="1" dirty="0" smtClean="0"/>
              <a:t>.</a:t>
            </a:r>
          </a:p>
          <a:p>
            <a:pPr lvl="1"/>
            <a:r>
              <a:rPr lang="fr-FR" sz="1550" dirty="0" err="1" smtClean="0"/>
              <a:t>Couet</a:t>
            </a:r>
            <a:r>
              <a:rPr lang="fr-FR" sz="1550" dirty="0" smtClean="0"/>
              <a:t>, C. (2006). « La </a:t>
            </a:r>
            <a:r>
              <a:rPr lang="fr-FR" sz="1550" dirty="0"/>
              <a:t>mobilité résidentielle des jeunes », </a:t>
            </a:r>
            <a:r>
              <a:rPr lang="fr-FR" sz="1550" i="1" dirty="0"/>
              <a:t>Données sociales</a:t>
            </a:r>
            <a:r>
              <a:rPr lang="fr-FR" sz="1550" dirty="0"/>
              <a:t>, </a:t>
            </a:r>
            <a:r>
              <a:rPr lang="fr-FR" sz="1550" dirty="0" smtClean="0"/>
              <a:t>Insee.</a:t>
            </a:r>
          </a:p>
          <a:p>
            <a:pPr lvl="1"/>
            <a:r>
              <a:rPr lang="fr-FR" sz="1550" dirty="0" err="1" smtClean="0"/>
              <a:t>Durier</a:t>
            </a:r>
            <a:r>
              <a:rPr lang="fr-FR" sz="1550" dirty="0" smtClean="0"/>
              <a:t>, S., Touré, G. (2015). </a:t>
            </a:r>
            <a:r>
              <a:rPr lang="fr-FR" sz="1550" dirty="0"/>
              <a:t>« En 2014, 85 % des jeunes Français de 18 à 24 ans </a:t>
            </a:r>
            <a:r>
              <a:rPr lang="fr-FR" sz="1550" dirty="0" smtClean="0"/>
              <a:t>étaient inscrits </a:t>
            </a:r>
            <a:r>
              <a:rPr lang="fr-FR" sz="1550" dirty="0"/>
              <a:t>sur les listes électorales », </a:t>
            </a:r>
            <a:r>
              <a:rPr lang="fr-FR" sz="1550" i="1" dirty="0"/>
              <a:t>Insee Focus, n°22</a:t>
            </a:r>
            <a:r>
              <a:rPr lang="fr-FR" sz="1550" dirty="0"/>
              <a:t>, </a:t>
            </a:r>
            <a:r>
              <a:rPr lang="fr-FR" sz="1550" dirty="0" smtClean="0"/>
              <a:t>Insee.</a:t>
            </a:r>
          </a:p>
          <a:p>
            <a:pPr lvl="1"/>
            <a:r>
              <a:rPr lang="fr-FR" sz="1550" dirty="0" smtClean="0"/>
              <a:t>Galland, O., </a:t>
            </a:r>
            <a:r>
              <a:rPr lang="fr-FR" sz="1550" dirty="0" err="1" smtClean="0"/>
              <a:t>Roualt,D</a:t>
            </a:r>
            <a:r>
              <a:rPr lang="fr-FR" sz="1550" dirty="0" smtClean="0"/>
              <a:t>. (1996), « Des études supérieures inégalement rentables selon les milieux sociaux », </a:t>
            </a:r>
            <a:r>
              <a:rPr lang="fr-FR" sz="1550" i="1" dirty="0" smtClean="0"/>
              <a:t>Insee première n° 469</a:t>
            </a:r>
            <a:r>
              <a:rPr lang="fr-FR" sz="1550" dirty="0" smtClean="0"/>
              <a:t>, Insee.</a:t>
            </a:r>
          </a:p>
          <a:p>
            <a:pPr lvl="1"/>
            <a:r>
              <a:rPr lang="fr-FR" sz="1550" dirty="0" smtClean="0"/>
              <a:t>Richard, J-L. (2000). Une approche de la discrimination sur le marché du travail, les jeunes adultes issus de l’immigration étrangère en France. </a:t>
            </a:r>
            <a:r>
              <a:rPr lang="fr-FR" sz="1550" i="1" dirty="0" smtClean="0"/>
              <a:t>Revue européenne des migrations internationales n°16-3</a:t>
            </a:r>
            <a:r>
              <a:rPr lang="fr-FR" sz="1550" dirty="0" smtClean="0"/>
              <a:t>, pp. 53-83.</a:t>
            </a:r>
          </a:p>
          <a:p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Bibliographie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815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Des questions ?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4294967295"/>
          </p:nvPr>
        </p:nvSpPr>
        <p:spPr>
          <a:xfrm>
            <a:off x="467544" y="6381328"/>
            <a:ext cx="1727200" cy="360363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Mercredi 4 octobre 2017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294967295"/>
          </p:nvPr>
        </p:nvSpPr>
        <p:spPr>
          <a:xfrm>
            <a:off x="7524328" y="6381328"/>
            <a:ext cx="1079500" cy="360363"/>
          </a:xfrm>
        </p:spPr>
        <p:txBody>
          <a:bodyPr/>
          <a:lstStyle/>
          <a:p>
            <a:pPr>
              <a:defRPr/>
            </a:pPr>
            <a:fld id="{B752789B-C1C8-4F64-B9D0-688D514ACE9C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sp>
        <p:nvSpPr>
          <p:cNvPr id="9" name="Espace réservé du texte 6"/>
          <p:cNvSpPr txBox="1">
            <a:spLocks/>
          </p:cNvSpPr>
          <p:nvPr/>
        </p:nvSpPr>
        <p:spPr>
          <a:xfrm>
            <a:off x="467544" y="5428365"/>
            <a:ext cx="7199313" cy="79208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E3831"/>
              </a:buClr>
              <a:buFont typeface="Arial" charset="0"/>
              <a:buChar char="•"/>
              <a:defRPr sz="3200" kern="1200">
                <a:solidFill>
                  <a:srgbClr val="37424A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E3831"/>
              </a:buClr>
              <a:buFont typeface="Calibri" pitchFamily="34" charset="0"/>
              <a:buChar char="→"/>
              <a:defRPr sz="2800" kern="1200">
                <a:solidFill>
                  <a:srgbClr val="37424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DE3831"/>
              </a:buClr>
              <a:buFont typeface="Calibri" pitchFamily="34" charset="0"/>
              <a:buChar char="–"/>
              <a:defRPr sz="2400" kern="1200">
                <a:solidFill>
                  <a:srgbClr val="37424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7424A"/>
              </a:buClr>
              <a:buFont typeface="Arial" charset="0"/>
              <a:buChar char="+"/>
              <a:defRPr sz="2000" kern="1200">
                <a:solidFill>
                  <a:srgbClr val="37424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7424A"/>
              </a:buClr>
              <a:buFont typeface="Arial" charset="0"/>
              <a:buChar char="›"/>
              <a:defRPr sz="2000" kern="1200">
                <a:solidFill>
                  <a:srgbClr val="37424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b="0" dirty="0" smtClean="0"/>
              <a:t>Contact : </a:t>
            </a:r>
            <a:r>
              <a:rPr lang="fr-FR" sz="2000" b="0" dirty="0" smtClean="0">
                <a:hlinkClick r:id="rId2"/>
              </a:rPr>
              <a:t>benjamin.marteau@ined.fr</a:t>
            </a:r>
            <a:r>
              <a:rPr lang="fr-FR" sz="2000" b="0" dirty="0" smtClean="0"/>
              <a:t> </a:t>
            </a: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552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5184576"/>
          </a:xfrm>
        </p:spPr>
        <p:txBody>
          <a:bodyPr/>
          <a:lstStyle/>
          <a:p>
            <a:r>
              <a:rPr lang="fr-FR" sz="2500" dirty="0" smtClean="0"/>
              <a:t>L’EDP en bref</a:t>
            </a:r>
          </a:p>
          <a:p>
            <a:endParaRPr lang="fr-FR" sz="2500" dirty="0" smtClean="0"/>
          </a:p>
          <a:p>
            <a:r>
              <a:rPr lang="fr-FR" sz="2500" dirty="0" smtClean="0"/>
              <a:t>Structure de l’EDP</a:t>
            </a:r>
          </a:p>
          <a:p>
            <a:endParaRPr lang="fr-FR" sz="2500" dirty="0" smtClean="0"/>
          </a:p>
          <a:p>
            <a:r>
              <a:rPr lang="fr-FR" sz="2500" dirty="0" smtClean="0"/>
              <a:t>Les jeunes adultes dans l’EDP</a:t>
            </a:r>
          </a:p>
          <a:p>
            <a:endParaRPr lang="fr-FR" sz="2500" dirty="0" smtClean="0"/>
          </a:p>
          <a:p>
            <a:r>
              <a:rPr lang="fr-FR" sz="2500" dirty="0" smtClean="0"/>
              <a:t>Mobilité des jeunes et impact sur les données</a:t>
            </a:r>
          </a:p>
          <a:p>
            <a:endParaRPr lang="fr-FR" sz="2500" dirty="0" smtClean="0"/>
          </a:p>
          <a:p>
            <a:r>
              <a:rPr lang="fr-FR" sz="2500" dirty="0" smtClean="0"/>
              <a:t>En résumé</a:t>
            </a:r>
          </a:p>
          <a:p>
            <a:endParaRPr lang="fr-FR" sz="2500" dirty="0"/>
          </a:p>
          <a:p>
            <a:r>
              <a:rPr lang="fr-FR" sz="2500" dirty="0" smtClean="0"/>
              <a:t>Bibliographie</a:t>
            </a:r>
            <a:endParaRPr lang="fr-FR" sz="25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Plan de la présentation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21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2400" dirty="0" smtClean="0"/>
                  <a:t>Gestion par l’Insee, depuis 1967</a:t>
                </a:r>
              </a:p>
              <a:p>
                <a:r>
                  <a:rPr lang="fr-FR" sz="2400" dirty="0" smtClean="0"/>
                  <a:t>Deux sources de données principales : Recensement et état civil (naissance, mariage, décès)</a:t>
                </a:r>
              </a:p>
              <a:p>
                <a:r>
                  <a:rPr lang="fr-FR" sz="2400" dirty="0" smtClean="0"/>
                  <a:t>Echantillonnage : Jours de naissance (</a:t>
                </a:r>
                <a14:m>
                  <m:oMath xmlns:m="http://schemas.openxmlformats.org/officeDocument/2006/math">
                    <m:r>
                      <a:rPr lang="fr-FR" sz="2400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fr-FR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fr-FR" sz="2400" dirty="0" smtClean="0"/>
                  <a:t>1/100</a:t>
                </a:r>
                <a:r>
                  <a:rPr lang="fr-FR" sz="2400" baseline="30000" dirty="0" smtClean="0"/>
                  <a:t>e</a:t>
                </a:r>
                <a:r>
                  <a:rPr lang="fr-FR" sz="2400" dirty="0" smtClean="0"/>
                  <a:t> de la population, depuis 2006: 1/25</a:t>
                </a:r>
                <a:r>
                  <a:rPr lang="fr-FR" sz="2400" baseline="30000" dirty="0" smtClean="0"/>
                  <a:t>e</a:t>
                </a:r>
                <a:r>
                  <a:rPr lang="fr-FR" sz="2400" dirty="0" smtClean="0"/>
                  <a:t>) </a:t>
                </a:r>
                <a:r>
                  <a:rPr lang="fr-FR" sz="2400" dirty="0" smtClean="0">
                    <a:sym typeface="Wingdings" panose="05000000000000000000" pitchFamily="2" charset="2"/>
                  </a:rPr>
                  <a:t> Individus EDP</a:t>
                </a:r>
                <a:endParaRPr lang="fr-FR" sz="2400" dirty="0" smtClean="0"/>
              </a:p>
              <a:p>
                <a:r>
                  <a:rPr lang="fr-FR" sz="2400" dirty="0" smtClean="0"/>
                  <a:t>Identification sur base du RNIPP (numéro d’identification des personnes physiques)</a:t>
                </a:r>
              </a:p>
              <a:p>
                <a:r>
                  <a:rPr lang="fr-FR" sz="2400" dirty="0" smtClean="0"/>
                  <a:t>Enrichissement progressif avec des données du fichier des électeurs, du panel d’actifs, des données fiscales</a:t>
                </a:r>
              </a:p>
              <a:p>
                <a:r>
                  <a:rPr lang="fr-FR" sz="2400" dirty="0" smtClean="0"/>
                  <a:t>Quelques ruptures dans la collecte de données, limitant le suivi des individus</a:t>
                </a:r>
                <a:endParaRPr lang="fr-FR" sz="2400" dirty="0"/>
              </a:p>
            </p:txBody>
          </p:sp>
        </mc:Choice>
        <mc:Fallback xmlns="">
          <p:sp>
            <p:nvSpPr>
              <p:cNvPr id="6" name="Espace réservé du contenu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40" t="-1077" r="-149" b="-2019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L’EDP en bref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64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251520" y="6381328"/>
            <a:ext cx="3096344" cy="370830"/>
          </a:xfrm>
        </p:spPr>
        <p:txBody>
          <a:bodyPr/>
          <a:lstStyle/>
          <a:p>
            <a:pPr marL="0" indent="0">
              <a:buNone/>
            </a:pPr>
            <a:r>
              <a:rPr lang="fr-FR" sz="1500" dirty="0" smtClean="0"/>
              <a:t>Source: </a:t>
            </a:r>
            <a:r>
              <a:rPr lang="fr-FR" sz="1500" dirty="0" err="1" smtClean="0"/>
              <a:t>Durier</a:t>
            </a:r>
            <a:r>
              <a:rPr lang="fr-FR" sz="1500" dirty="0" smtClean="0"/>
              <a:t> et Touré, 2017</a:t>
            </a:r>
            <a:endParaRPr lang="fr-FR" sz="15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Structure de l’EDP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1024"/>
            <a:ext cx="77914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9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5256584"/>
          </a:xfrm>
        </p:spPr>
        <p:txBody>
          <a:bodyPr/>
          <a:lstStyle/>
          <a:p>
            <a:r>
              <a:rPr lang="fr-FR" sz="2300" dirty="0" smtClean="0"/>
              <a:t>Informations à disposition sur les individus EDP</a:t>
            </a:r>
          </a:p>
          <a:p>
            <a:pPr lvl="1"/>
            <a:r>
              <a:rPr lang="fr-FR" sz="2000" dirty="0" smtClean="0"/>
              <a:t>Caractéristiques sociodémographiques de base: sexe, âge, lieu de naissance…</a:t>
            </a:r>
          </a:p>
          <a:p>
            <a:pPr lvl="1"/>
            <a:r>
              <a:rPr lang="fr-FR" sz="2000" dirty="0"/>
              <a:t>Situations </a:t>
            </a:r>
            <a:r>
              <a:rPr lang="fr-FR" sz="2000" dirty="0" smtClean="0"/>
              <a:t>familiales: Mode de vie, état matrimonial, présence d’enfants (informations sur l’autre parent)</a:t>
            </a:r>
            <a:endParaRPr lang="fr-FR" sz="2000" dirty="0"/>
          </a:p>
          <a:p>
            <a:pPr lvl="1"/>
            <a:r>
              <a:rPr lang="fr-FR" sz="2000" dirty="0" smtClean="0"/>
              <a:t>Situation résidentielle et conditions de logement</a:t>
            </a:r>
          </a:p>
          <a:p>
            <a:pPr lvl="1"/>
            <a:r>
              <a:rPr lang="fr-FR" sz="2000" dirty="0" smtClean="0"/>
              <a:t>Mobilités professionnelles et sociales: Niveau de diplôme, CSP individuelles et des parents</a:t>
            </a:r>
          </a:p>
          <a:p>
            <a:pPr lvl="1"/>
            <a:r>
              <a:rPr lang="fr-FR" sz="2000" dirty="0" smtClean="0"/>
              <a:t>Ressources économiques: des jeunes et/ou de leur(s) parent(s)</a:t>
            </a:r>
          </a:p>
          <a:p>
            <a:r>
              <a:rPr lang="fr-FR" sz="2300" dirty="0" smtClean="0"/>
              <a:t>Pas de chronologie détaillée des trajectoires</a:t>
            </a:r>
          </a:p>
          <a:p>
            <a:r>
              <a:rPr lang="fr-FR" sz="2300" dirty="0" smtClean="0"/>
              <a:t>En fonction de </a:t>
            </a:r>
            <a:r>
              <a:rPr lang="fr-FR" sz="2300" dirty="0"/>
              <a:t>la source de données </a:t>
            </a:r>
            <a:r>
              <a:rPr lang="fr-FR" sz="2300" dirty="0" smtClean="0"/>
              <a:t>utilisée: des définitions et niveaux d’identification différents</a:t>
            </a:r>
            <a:endParaRPr lang="fr-FR" sz="2300" dirty="0"/>
          </a:p>
          <a:p>
            <a:r>
              <a:rPr lang="fr-FR" sz="2300" dirty="0" smtClean="0"/>
              <a:t>Mauvaise couverture des </a:t>
            </a:r>
            <a:r>
              <a:rPr lang="fr-FR" sz="2300" dirty="0"/>
              <a:t>événements </a:t>
            </a:r>
            <a:r>
              <a:rPr lang="fr-FR" sz="2300" dirty="0" smtClean="0"/>
              <a:t>se produisant à l’étranger</a:t>
            </a:r>
            <a:endParaRPr lang="fr-FR" sz="2200" dirty="0" smtClean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Les jeunes adultes dans l’EDP (1)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12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300" dirty="0" smtClean="0"/>
              <a:t>Identification détaillée des situations conjugales</a:t>
            </a:r>
          </a:p>
          <a:p>
            <a:pPr lvl="1"/>
            <a:r>
              <a:rPr lang="fr-FR" sz="2000" dirty="0" smtClean="0"/>
              <a:t>En fonction du statut du couple, recours à certaines sources</a:t>
            </a:r>
          </a:p>
          <a:p>
            <a:pPr lvl="1"/>
            <a:r>
              <a:rPr lang="fr-FR" sz="2000" dirty="0" smtClean="0"/>
              <a:t>Mariages et Pacs: Données fiscales, suivi annuel</a:t>
            </a:r>
          </a:p>
          <a:p>
            <a:pPr lvl="1"/>
            <a:r>
              <a:rPr lang="fr-FR" sz="2000" b="1" dirty="0" smtClean="0"/>
              <a:t>Union libre</a:t>
            </a:r>
            <a:r>
              <a:rPr lang="fr-FR" sz="2000" dirty="0" smtClean="0"/>
              <a:t>: Combinaison du recensement (échantillon) et des données fiscales </a:t>
            </a:r>
          </a:p>
          <a:p>
            <a:pPr lvl="1"/>
            <a:r>
              <a:rPr lang="fr-FR" sz="2000" dirty="0" smtClean="0"/>
              <a:t>Ruptures et transitions entre différents états (sur une courte période)</a:t>
            </a:r>
          </a:p>
          <a:p>
            <a:endParaRPr lang="fr-FR" sz="2300" dirty="0" smtClean="0"/>
          </a:p>
          <a:p>
            <a:r>
              <a:rPr lang="fr-FR" sz="2300" dirty="0" smtClean="0"/>
              <a:t>Durée des événements conjugaux</a:t>
            </a:r>
          </a:p>
          <a:p>
            <a:pPr lvl="1"/>
            <a:r>
              <a:rPr lang="fr-FR" sz="2000" dirty="0" smtClean="0"/>
              <a:t>Pas d’information précise pour les unions </a:t>
            </a:r>
            <a:r>
              <a:rPr lang="fr-FR" sz="2000" dirty="0" smtClean="0"/>
              <a:t>libres (sauf si on repère le début d’union dans les données)</a:t>
            </a:r>
            <a:endParaRPr lang="fr-FR" sz="2000" dirty="0" smtClean="0"/>
          </a:p>
          <a:p>
            <a:pPr lvl="1"/>
            <a:r>
              <a:rPr lang="fr-FR" sz="2000" dirty="0" smtClean="0"/>
              <a:t>Suivi possible de ces unions en la repérant dans le recensement (Question: Vivez-vous en couple?)</a:t>
            </a:r>
          </a:p>
          <a:p>
            <a:pPr lvl="1"/>
            <a:r>
              <a:rPr lang="fr-FR" sz="2000" dirty="0" smtClean="0"/>
              <a:t>Dans les données fiscales: Date du dernier événement pour les mariages/pacs et leur éventuelle rupture</a:t>
            </a:r>
          </a:p>
          <a:p>
            <a:endParaRPr lang="fr-FR" sz="2400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Les jeunes adultes dans l’EDP </a:t>
            </a:r>
            <a:r>
              <a:rPr lang="fr-FR" dirty="0" smtClean="0">
                <a:solidFill>
                  <a:srgbClr val="FF0000"/>
                </a:solidFill>
              </a:rPr>
              <a:t>(2)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11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300" dirty="0"/>
              <a:t>Informations sur les éventuel·le·s conjoint·e·s</a:t>
            </a:r>
          </a:p>
          <a:p>
            <a:pPr lvl="1"/>
            <a:r>
              <a:rPr lang="fr-FR" sz="2000" dirty="0"/>
              <a:t>Uniquement </a:t>
            </a:r>
            <a:r>
              <a:rPr lang="fr-FR" sz="2000" dirty="0" err="1"/>
              <a:t>co-résidents</a:t>
            </a:r>
            <a:endParaRPr lang="fr-FR" sz="2000" dirty="0"/>
          </a:p>
          <a:p>
            <a:pPr lvl="1"/>
            <a:r>
              <a:rPr lang="fr-FR" sz="2000" dirty="0"/>
              <a:t>Toutes les mêmes informations que pour l’individu EDP (indicateurs d’homogamie, partage des ressources, couples de même sexe, couples </a:t>
            </a:r>
            <a:r>
              <a:rPr lang="fr-FR" sz="2000" dirty="0" err="1"/>
              <a:t>bi-nationaux</a:t>
            </a:r>
            <a:r>
              <a:rPr lang="fr-FR" sz="2000" dirty="0" smtClean="0"/>
              <a:t>)</a:t>
            </a:r>
          </a:p>
          <a:p>
            <a:endParaRPr lang="fr-FR" sz="2300" dirty="0" smtClean="0"/>
          </a:p>
          <a:p>
            <a:r>
              <a:rPr lang="fr-FR" sz="2300" dirty="0" smtClean="0"/>
              <a:t>Traiter les couples BI-EDP ? </a:t>
            </a:r>
          </a:p>
          <a:p>
            <a:pPr lvl="1"/>
            <a:r>
              <a:rPr lang="fr-FR" sz="2000" dirty="0" smtClean="0"/>
              <a:t>Echantillon réduit (1/625</a:t>
            </a:r>
            <a:r>
              <a:rPr lang="fr-FR" sz="2000" baseline="30000" dirty="0" smtClean="0"/>
              <a:t>e</a:t>
            </a:r>
            <a:r>
              <a:rPr lang="fr-FR" sz="2000" dirty="0" smtClean="0"/>
              <a:t>)</a:t>
            </a:r>
          </a:p>
          <a:p>
            <a:pPr lvl="1"/>
            <a:r>
              <a:rPr lang="fr-FR" sz="2000" dirty="0" smtClean="0"/>
              <a:t>Mais suivi des deux individus après une séparation par exemple</a:t>
            </a:r>
          </a:p>
          <a:p>
            <a:pPr lvl="1"/>
            <a:endParaRPr lang="fr-FR" sz="2000" dirty="0"/>
          </a:p>
          <a:p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Les jeunes adultes dans l’EDP (3)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01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Une difficulté supplémentaire, surtout chez les jeunes adultes fréquemment multi-résidents</a:t>
            </a:r>
          </a:p>
          <a:p>
            <a:endParaRPr lang="fr-FR" sz="2400" dirty="0" smtClean="0"/>
          </a:p>
          <a:p>
            <a:r>
              <a:rPr lang="fr-FR" sz="2400" dirty="0"/>
              <a:t>Déclarations fiscales multiples : Choix de l’information à garder en fonction du sujet </a:t>
            </a:r>
            <a:r>
              <a:rPr lang="fr-FR" sz="2400" dirty="0" smtClean="0"/>
              <a:t>d’intérêt</a:t>
            </a:r>
          </a:p>
          <a:p>
            <a:endParaRPr lang="fr-FR" sz="2400" dirty="0"/>
          </a:p>
          <a:p>
            <a:r>
              <a:rPr lang="fr-FR" sz="2400" dirty="0"/>
              <a:t>Des situations familiales pouvant être différentes selon le logement </a:t>
            </a:r>
            <a:r>
              <a:rPr lang="fr-FR" sz="2400" dirty="0" smtClean="0"/>
              <a:t>habité</a:t>
            </a:r>
          </a:p>
          <a:p>
            <a:endParaRPr lang="fr-FR" sz="2400" dirty="0"/>
          </a:p>
          <a:p>
            <a:r>
              <a:rPr lang="fr-FR" sz="2400" dirty="0" smtClean="0"/>
              <a:t>Données fiscales: Un flou sur le passage de personne à charge (- de 18 ans) à personne majeure rattachée (18-25 ans)</a:t>
            </a:r>
          </a:p>
          <a:p>
            <a:pPr marL="0" indent="0">
              <a:buNone/>
            </a:pPr>
            <a:endParaRPr lang="fr-FR" sz="2400" dirty="0" smtClean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323529" y="274638"/>
            <a:ext cx="7920880" cy="922337"/>
          </a:xfrm>
        </p:spPr>
        <p:txBody>
          <a:bodyPr/>
          <a:lstStyle/>
          <a:p>
            <a:r>
              <a:rPr lang="fr-FR" sz="3300" dirty="0" smtClean="0">
                <a:solidFill>
                  <a:srgbClr val="FF0000"/>
                </a:solidFill>
              </a:rPr>
              <a:t>Mobilité des jeunes et impact sur les données</a:t>
            </a:r>
            <a:endParaRPr lang="fr-FR" sz="3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30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4669979"/>
          </a:xfrm>
        </p:spPr>
        <p:txBody>
          <a:bodyPr/>
          <a:lstStyle/>
          <a:p>
            <a:r>
              <a:rPr lang="fr-FR" sz="2600" dirty="0" smtClean="0"/>
              <a:t>L’EDP, une source riche encore inexploitée</a:t>
            </a:r>
          </a:p>
          <a:p>
            <a:endParaRPr lang="fr-FR" sz="2600" dirty="0" smtClean="0"/>
          </a:p>
          <a:p>
            <a:r>
              <a:rPr lang="fr-FR" sz="2600" dirty="0" smtClean="0"/>
              <a:t>Etudier la diversité des situations conjugales chez les jeunes demande un temps de préparation (et de compréhension) des données</a:t>
            </a:r>
          </a:p>
          <a:p>
            <a:endParaRPr lang="fr-FR" sz="2600" dirty="0" smtClean="0"/>
          </a:p>
          <a:p>
            <a:r>
              <a:rPr lang="fr-FR" sz="2600" dirty="0" smtClean="0"/>
              <a:t>Les jeunes adultes très mobiles offrent une difficulté supplémentaire d’identification des situations </a:t>
            </a:r>
          </a:p>
          <a:p>
            <a:endParaRPr lang="fr-FR" sz="2600" dirty="0" smtClean="0"/>
          </a:p>
          <a:p>
            <a:r>
              <a:rPr lang="fr-FR" sz="2600" dirty="0" smtClean="0"/>
              <a:t>D’autres sources disponibles pour comparer les résultats: EPIC, EU-SILC, Registres, GGS…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En résumé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519026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pt in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ppt ined</Template>
  <TotalTime>11818</TotalTime>
  <Words>612</Words>
  <Application>Microsoft Office PowerPoint</Application>
  <PresentationFormat>Affichage à l'écran (4:3)</PresentationFormat>
  <Paragraphs>95</Paragraphs>
  <Slides>11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modèle ppt ined</vt:lpstr>
      <vt:lpstr>Présentation de l’Echantillon Démographique Permanent</vt:lpstr>
      <vt:lpstr>Plan de la présentation</vt:lpstr>
      <vt:lpstr>L’EDP en bref</vt:lpstr>
      <vt:lpstr>Structure de l’EDP</vt:lpstr>
      <vt:lpstr>Les jeunes adultes dans l’EDP (1)</vt:lpstr>
      <vt:lpstr>Les jeunes adultes dans l’EDP (2)</vt:lpstr>
      <vt:lpstr>Les jeunes adultes dans l’EDP (3)</vt:lpstr>
      <vt:lpstr>Mobilité des jeunes et impact sur les données</vt:lpstr>
      <vt:lpstr>En résumé</vt:lpstr>
      <vt:lpstr>Bibliographie</vt:lpstr>
      <vt:lpstr>Des questions ?</vt:lpstr>
    </vt:vector>
  </TitlesOfParts>
  <Company>INED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Toulemon</dc:creator>
  <cp:lastModifiedBy>Utilisateur Windows</cp:lastModifiedBy>
  <cp:revision>386</cp:revision>
  <cp:lastPrinted>2017-04-14T10:21:07Z</cp:lastPrinted>
  <dcterms:created xsi:type="dcterms:W3CDTF">2011-09-30T15:47:30Z</dcterms:created>
  <dcterms:modified xsi:type="dcterms:W3CDTF">2017-10-04T12:47:30Z</dcterms:modified>
</cp:coreProperties>
</file>